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5"/>
  </p:notesMasterIdLst>
  <p:sldIdLst>
    <p:sldId id="256" r:id="rId2"/>
    <p:sldId id="257" r:id="rId3"/>
    <p:sldId id="258" r:id="rId4"/>
    <p:sldId id="259" r:id="rId5"/>
    <p:sldId id="261" r:id="rId6"/>
    <p:sldId id="267" r:id="rId7"/>
    <p:sldId id="262" r:id="rId8"/>
    <p:sldId id="268" r:id="rId9"/>
    <p:sldId id="264" r:id="rId10"/>
    <p:sldId id="269" r:id="rId11"/>
    <p:sldId id="270" r:id="rId12"/>
    <p:sldId id="271"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87314" autoAdjust="0"/>
  </p:normalViewPr>
  <p:slideViewPr>
    <p:cSldViewPr snapToGrid="0">
      <p:cViewPr varScale="1">
        <p:scale>
          <a:sx n="100" d="100"/>
          <a:sy n="100" d="100"/>
        </p:scale>
        <p:origin x="95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png>
</file>

<file path=ppt/media/image20.png>
</file>

<file path=ppt/media/image21.sv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5357E-1726-4E85-8769-9B52BA381FBE}" type="datetimeFigureOut">
              <a:rPr lang="en-GB" smtClean="0"/>
              <a:pPr/>
              <a:t>17/04/2018</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ABE7D09-BE94-486F-8975-DC6504D92112}" type="slidenum">
              <a:rPr lang="en-GB" smtClean="0"/>
              <a:pPr/>
              <a:t>‹#›</a:t>
            </a:fld>
            <a:endParaRPr lang="en-GB"/>
          </a:p>
        </p:txBody>
      </p:sp>
    </p:spTree>
    <p:extLst>
      <p:ext uri="{BB962C8B-B14F-4D97-AF65-F5344CB8AC3E}">
        <p14:creationId xmlns:p14="http://schemas.microsoft.com/office/powerpoint/2010/main" val="10786637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Tom McLaren slide</a:t>
            </a:r>
          </a:p>
        </p:txBody>
      </p:sp>
      <p:sp>
        <p:nvSpPr>
          <p:cNvPr id="4" name="Slide Number Placeholder 3"/>
          <p:cNvSpPr>
            <a:spLocks noGrp="1"/>
          </p:cNvSpPr>
          <p:nvPr>
            <p:ph type="sldNum" sz="quarter" idx="10"/>
          </p:nvPr>
        </p:nvSpPr>
        <p:spPr/>
        <p:txBody>
          <a:bodyPr/>
          <a:lstStyle/>
          <a:p>
            <a:fld id="{2ABE7D09-BE94-486F-8975-DC6504D92112}" type="slidenum">
              <a:rPr lang="en-GB" smtClean="0"/>
              <a:pPr/>
              <a:t>2</a:t>
            </a:fld>
            <a:endParaRPr lang="en-GB"/>
          </a:p>
        </p:txBody>
      </p:sp>
    </p:spTree>
    <p:extLst>
      <p:ext uri="{BB962C8B-B14F-4D97-AF65-F5344CB8AC3E}">
        <p14:creationId xmlns:p14="http://schemas.microsoft.com/office/powerpoint/2010/main" val="1256076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Jamie </a:t>
            </a:r>
            <a:r>
              <a:rPr lang="en-GB" dirty="0" err="1"/>
              <a:t>Owers</a:t>
            </a:r>
            <a:r>
              <a:rPr lang="en-GB" dirty="0"/>
              <a:t> Slide</a:t>
            </a:r>
          </a:p>
        </p:txBody>
      </p:sp>
      <p:sp>
        <p:nvSpPr>
          <p:cNvPr id="4" name="Slide Number Placeholder 3"/>
          <p:cNvSpPr>
            <a:spLocks noGrp="1"/>
          </p:cNvSpPr>
          <p:nvPr>
            <p:ph type="sldNum" sz="quarter" idx="10"/>
          </p:nvPr>
        </p:nvSpPr>
        <p:spPr/>
        <p:txBody>
          <a:bodyPr/>
          <a:lstStyle/>
          <a:p>
            <a:fld id="{2ABE7D09-BE94-486F-8975-DC6504D92112}" type="slidenum">
              <a:rPr lang="en-GB" smtClean="0"/>
              <a:pPr/>
              <a:t>3</a:t>
            </a:fld>
            <a:endParaRPr lang="en-GB"/>
          </a:p>
        </p:txBody>
      </p:sp>
    </p:spTree>
    <p:extLst>
      <p:ext uri="{BB962C8B-B14F-4D97-AF65-F5344CB8AC3E}">
        <p14:creationId xmlns:p14="http://schemas.microsoft.com/office/powerpoint/2010/main" val="471668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Eduard </a:t>
            </a:r>
            <a:r>
              <a:rPr lang="en-GB" dirty="0" err="1"/>
              <a:t>Iablonschi</a:t>
            </a:r>
            <a:r>
              <a:rPr lang="en-GB" baseline="0" dirty="0"/>
              <a:t> Slide</a:t>
            </a:r>
            <a:endParaRPr lang="en-GB" dirty="0"/>
          </a:p>
        </p:txBody>
      </p:sp>
      <p:sp>
        <p:nvSpPr>
          <p:cNvPr id="4" name="Slide Number Placeholder 3"/>
          <p:cNvSpPr>
            <a:spLocks noGrp="1"/>
          </p:cNvSpPr>
          <p:nvPr>
            <p:ph type="sldNum" sz="quarter" idx="10"/>
          </p:nvPr>
        </p:nvSpPr>
        <p:spPr/>
        <p:txBody>
          <a:bodyPr/>
          <a:lstStyle/>
          <a:p>
            <a:fld id="{2ABE7D09-BE94-486F-8975-DC6504D92112}" type="slidenum">
              <a:rPr lang="en-GB" smtClean="0"/>
              <a:pPr/>
              <a:t>4</a:t>
            </a:fld>
            <a:endParaRPr lang="en-GB"/>
          </a:p>
        </p:txBody>
      </p:sp>
    </p:spTree>
    <p:extLst>
      <p:ext uri="{BB962C8B-B14F-4D97-AF65-F5344CB8AC3E}">
        <p14:creationId xmlns:p14="http://schemas.microsoft.com/office/powerpoint/2010/main" val="822700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Tom McLaren Slide</a:t>
            </a:r>
          </a:p>
        </p:txBody>
      </p:sp>
      <p:sp>
        <p:nvSpPr>
          <p:cNvPr id="4" name="Slide Number Placeholder 3"/>
          <p:cNvSpPr>
            <a:spLocks noGrp="1"/>
          </p:cNvSpPr>
          <p:nvPr>
            <p:ph type="sldNum" sz="quarter" idx="10"/>
          </p:nvPr>
        </p:nvSpPr>
        <p:spPr/>
        <p:txBody>
          <a:bodyPr/>
          <a:lstStyle/>
          <a:p>
            <a:fld id="{2ABE7D09-BE94-486F-8975-DC6504D92112}" type="slidenum">
              <a:rPr lang="en-GB" smtClean="0"/>
              <a:pPr/>
              <a:t>5</a:t>
            </a:fld>
            <a:endParaRPr lang="en-GB"/>
          </a:p>
        </p:txBody>
      </p:sp>
    </p:spTree>
    <p:extLst>
      <p:ext uri="{BB962C8B-B14F-4D97-AF65-F5344CB8AC3E}">
        <p14:creationId xmlns:p14="http://schemas.microsoft.com/office/powerpoint/2010/main" val="15866795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Edward Phillips Slide</a:t>
            </a:r>
          </a:p>
        </p:txBody>
      </p:sp>
      <p:sp>
        <p:nvSpPr>
          <p:cNvPr id="4" name="Slide Number Placeholder 3"/>
          <p:cNvSpPr>
            <a:spLocks noGrp="1"/>
          </p:cNvSpPr>
          <p:nvPr>
            <p:ph type="sldNum" sz="quarter" idx="10"/>
          </p:nvPr>
        </p:nvSpPr>
        <p:spPr/>
        <p:txBody>
          <a:bodyPr/>
          <a:lstStyle/>
          <a:p>
            <a:fld id="{2ABE7D09-BE94-486F-8975-DC6504D92112}" type="slidenum">
              <a:rPr lang="en-GB" smtClean="0"/>
              <a:pPr/>
              <a:t>7</a:t>
            </a:fld>
            <a:endParaRPr lang="en-GB"/>
          </a:p>
        </p:txBody>
      </p:sp>
    </p:spTree>
    <p:extLst>
      <p:ext uri="{BB962C8B-B14F-4D97-AF65-F5344CB8AC3E}">
        <p14:creationId xmlns:p14="http://schemas.microsoft.com/office/powerpoint/2010/main" val="3887153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ABE7D09-BE94-486F-8975-DC6504D92112}" type="slidenum">
              <a:rPr lang="en-GB" smtClean="0"/>
              <a:pPr/>
              <a:t>9</a:t>
            </a:fld>
            <a:endParaRPr lang="en-GB"/>
          </a:p>
        </p:txBody>
      </p:sp>
    </p:spTree>
    <p:extLst>
      <p:ext uri="{BB962C8B-B14F-4D97-AF65-F5344CB8AC3E}">
        <p14:creationId xmlns:p14="http://schemas.microsoft.com/office/powerpoint/2010/main" val="12832874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Talk about this is the feedback from players after their initial first experience player our game. They had no instructions or where told what the game was at all.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10</a:t>
            </a:fld>
            <a:endParaRPr lang="en-GB"/>
          </a:p>
        </p:txBody>
      </p:sp>
    </p:spTree>
    <p:extLst>
      <p:ext uri="{BB962C8B-B14F-4D97-AF65-F5344CB8AC3E}">
        <p14:creationId xmlns:p14="http://schemas.microsoft.com/office/powerpoint/2010/main" val="15960409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that these are in order to combat the previous negative experiences players have shared after our latest batch of play testing.</a:t>
            </a:r>
          </a:p>
          <a:p>
            <a:endParaRPr lang="en-GB" dirty="0"/>
          </a:p>
          <a:p>
            <a:r>
              <a:rPr lang="en-GB" dirty="0"/>
              <a:t>Make sure to say that the control screen animation will combat the issue of players not automatically realising that you have to tap to aim and shoot. </a:t>
            </a:r>
          </a:p>
          <a:p>
            <a:endParaRPr lang="en-GB" dirty="0"/>
          </a:p>
          <a:p>
            <a:r>
              <a:rPr lang="en-GB" dirty="0"/>
              <a:t>Make sure to say that the extra projectiles have already been made in art form, however just need to be implemented into the game.  This will then combat the issue of players finding the game tedious and repetitive.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11</a:t>
            </a:fld>
            <a:endParaRPr lang="en-GB"/>
          </a:p>
        </p:txBody>
      </p:sp>
    </p:spTree>
    <p:extLst>
      <p:ext uri="{BB962C8B-B14F-4D97-AF65-F5344CB8AC3E}">
        <p14:creationId xmlns:p14="http://schemas.microsoft.com/office/powerpoint/2010/main" val="3841333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the slow down issue seems to occur when animations are implemented into the game. Also that the animations for characters have been produced in art form. However they just need to be implemented without any drop in frame rates during gameplay, which effects the player experience.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12</a:t>
            </a:fld>
            <a:endParaRPr lang="en-GB"/>
          </a:p>
        </p:txBody>
      </p:sp>
    </p:spTree>
    <p:extLst>
      <p:ext uri="{BB962C8B-B14F-4D97-AF65-F5344CB8AC3E}">
        <p14:creationId xmlns:p14="http://schemas.microsoft.com/office/powerpoint/2010/main" val="6370275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2"/>
            <a:ext cx="103632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17/04/2018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127269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17/04/2018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591702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85600" y="274645"/>
            <a:ext cx="36576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12800" y="274645"/>
            <a:ext cx="107696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17/04/2018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079211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17/04/2018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408709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7"/>
            <a:ext cx="103632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DB3E27-8C7D-4A1B-911B-60F8ED19FA6C}" type="datetimeFigureOut">
              <a:rPr lang="en-GB" smtClean="0"/>
              <a:pPr/>
              <a:t>17/04/2018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1025909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12800" y="1600206"/>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8229600" y="1600206"/>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14DB3E27-8C7D-4A1B-911B-60F8ED19FA6C}" type="datetimeFigureOut">
              <a:rPr lang="en-GB" smtClean="0"/>
              <a:pPr/>
              <a:t>17/04/2018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3231061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72"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2"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14DB3E27-8C7D-4A1B-911B-60F8ED19FA6C}" type="datetimeFigureOut">
              <a:rPr lang="en-GB" smtClean="0"/>
              <a:pPr/>
              <a:t>17/04/2018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42895087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14DB3E27-8C7D-4A1B-911B-60F8ED19FA6C}" type="datetimeFigureOut">
              <a:rPr lang="en-GB" smtClean="0"/>
              <a:pPr/>
              <a:t>17/04/2018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135752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DB3E27-8C7D-4A1B-911B-60F8ED19FA6C}" type="datetimeFigureOut">
              <a:rPr lang="en-GB" smtClean="0"/>
              <a:pPr/>
              <a:t>17/04/2018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176369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7"/>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DB3E27-8C7D-4A1B-911B-60F8ED19FA6C}" type="datetimeFigureOut">
              <a:rPr lang="en-GB" smtClean="0"/>
              <a:pPr/>
              <a:t>17/04/2018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18744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DB3E27-8C7D-4A1B-911B-60F8ED19FA6C}" type="datetimeFigureOut">
              <a:rPr lang="en-GB" smtClean="0"/>
              <a:pPr/>
              <a:t>17/04/2018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9359075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609600" y="1600206"/>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609600" y="6356357"/>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DB3E27-8C7D-4A1B-911B-60F8ED19FA6C}" type="datetimeFigureOut">
              <a:rPr lang="en-GB" smtClean="0"/>
              <a:pPr/>
              <a:t>17/04/2018</a:t>
            </a:fld>
            <a:endParaRPr lang="en-GB"/>
          </a:p>
        </p:txBody>
      </p:sp>
      <p:sp>
        <p:nvSpPr>
          <p:cNvPr id="5" name="Footer Placeholder 4"/>
          <p:cNvSpPr>
            <a:spLocks noGrp="1"/>
          </p:cNvSpPr>
          <p:nvPr>
            <p:ph type="ftr" sz="quarter" idx="3"/>
          </p:nvPr>
        </p:nvSpPr>
        <p:spPr>
          <a:xfrm>
            <a:off x="4165600" y="6356357"/>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737600" y="6356357"/>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66FD8F-0F66-48E0-8007-7B886162533B}" type="slidenum">
              <a:rPr lang="en-GB" smtClean="0"/>
              <a:pPr/>
              <a:t>‹#›</a:t>
            </a:fld>
            <a:endParaRPr lang="en-GB"/>
          </a:p>
        </p:txBody>
      </p:sp>
    </p:spTree>
    <p:extLst>
      <p:ext uri="{BB962C8B-B14F-4D97-AF65-F5344CB8AC3E}">
        <p14:creationId xmlns:p14="http://schemas.microsoft.com/office/powerpoint/2010/main" val="159466372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98F08-31E3-4EE4-B23F-4CC3A68C4AFD}"/>
              </a:ext>
            </a:extLst>
          </p:cNvPr>
          <p:cNvSpPr>
            <a:spLocks noGrp="1"/>
          </p:cNvSpPr>
          <p:nvPr>
            <p:ph type="ctrTitle"/>
          </p:nvPr>
        </p:nvSpPr>
        <p:spPr>
          <a:xfrm>
            <a:off x="3048000" y="1122363"/>
            <a:ext cx="9144000" cy="2387600"/>
          </a:xfrm>
        </p:spPr>
        <p:txBody>
          <a:bodyPr>
            <a:normAutofit/>
          </a:bodyPr>
          <a:lstStyle/>
          <a:p>
            <a:pPr algn="l"/>
            <a:r>
              <a:rPr lang="en-GB" dirty="0"/>
              <a:t>LEVEL 4/5 GROUP</a:t>
            </a:r>
            <a:br>
              <a:rPr lang="en-GB" dirty="0"/>
            </a:br>
            <a:r>
              <a:rPr lang="en-GB" dirty="0"/>
              <a:t>10</a:t>
            </a:r>
          </a:p>
        </p:txBody>
      </p:sp>
      <p:sp>
        <p:nvSpPr>
          <p:cNvPr id="3" name="Subtitle 2">
            <a:extLst>
              <a:ext uri="{FF2B5EF4-FFF2-40B4-BE49-F238E27FC236}">
                <a16:creationId xmlns:a16="http://schemas.microsoft.com/office/drawing/2014/main" id="{2A412FE9-08A1-4E93-AB34-F10427B0104C}"/>
              </a:ext>
            </a:extLst>
          </p:cNvPr>
          <p:cNvSpPr>
            <a:spLocks noGrp="1"/>
          </p:cNvSpPr>
          <p:nvPr>
            <p:ph type="subTitle" idx="1"/>
          </p:nvPr>
        </p:nvSpPr>
        <p:spPr>
          <a:xfrm>
            <a:off x="3048002" y="3938923"/>
            <a:ext cx="5903495" cy="1655762"/>
          </a:xfrm>
        </p:spPr>
        <p:txBody>
          <a:bodyPr>
            <a:normAutofit fontScale="85000" lnSpcReduction="20000"/>
          </a:bodyPr>
          <a:lstStyle/>
          <a:p>
            <a:pPr algn="l"/>
            <a:r>
              <a:rPr lang="en-GB" dirty="0"/>
              <a:t>THOMAS MCLAREN</a:t>
            </a:r>
          </a:p>
          <a:p>
            <a:pPr algn="l"/>
            <a:r>
              <a:rPr lang="en-GB" dirty="0"/>
              <a:t>JAMIE OWERS</a:t>
            </a:r>
          </a:p>
          <a:p>
            <a:pPr algn="l"/>
            <a:r>
              <a:rPr lang="en-GB" dirty="0"/>
              <a:t>EDUARD IABLONSCHI</a:t>
            </a:r>
          </a:p>
          <a:p>
            <a:pPr algn="l"/>
            <a:r>
              <a:rPr lang="en-GB" dirty="0"/>
              <a:t>EDWARD PHILLIPS</a:t>
            </a:r>
          </a:p>
        </p:txBody>
      </p:sp>
      <p:cxnSp>
        <p:nvCxnSpPr>
          <p:cNvPr id="9" name="Straight Connector 8">
            <a:extLst>
              <a:ext uri="{FF2B5EF4-FFF2-40B4-BE49-F238E27FC236}">
                <a16:creationId xmlns:a16="http://schemas.microsoft.com/office/drawing/2014/main" id="{55C4DF4A-900A-4712-8415-3CB8820D58E8}"/>
              </a:ext>
            </a:extLst>
          </p:cNvPr>
          <p:cNvCxnSpPr>
            <a:cxnSpLocks/>
          </p:cNvCxnSpPr>
          <p:nvPr/>
        </p:nvCxnSpPr>
        <p:spPr>
          <a:xfrm>
            <a:off x="2887581" y="3509963"/>
            <a:ext cx="596766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9961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614A4-71CA-486E-BC12-774D2AEF86DC}"/>
              </a:ext>
            </a:extLst>
          </p:cNvPr>
          <p:cNvSpPr>
            <a:spLocks noGrp="1"/>
          </p:cNvSpPr>
          <p:nvPr>
            <p:ph type="title"/>
          </p:nvPr>
        </p:nvSpPr>
        <p:spPr/>
        <p:txBody>
          <a:bodyPr/>
          <a:lstStyle/>
          <a:p>
            <a:r>
              <a:rPr lang="en-GB" dirty="0"/>
              <a:t>Play Testing (first experience)</a:t>
            </a:r>
          </a:p>
        </p:txBody>
      </p:sp>
      <p:sp>
        <p:nvSpPr>
          <p:cNvPr id="3" name="Content Placeholder 2">
            <a:extLst>
              <a:ext uri="{FF2B5EF4-FFF2-40B4-BE49-F238E27FC236}">
                <a16:creationId xmlns:a16="http://schemas.microsoft.com/office/drawing/2014/main" id="{5FA6A5DF-1D90-49C0-A3D0-0444D52EA0AF}"/>
              </a:ext>
            </a:extLst>
          </p:cNvPr>
          <p:cNvSpPr>
            <a:spLocks noGrp="1"/>
          </p:cNvSpPr>
          <p:nvPr>
            <p:ph idx="1"/>
          </p:nvPr>
        </p:nvSpPr>
        <p:spPr/>
        <p:txBody>
          <a:bodyPr>
            <a:normAutofit fontScale="92500"/>
          </a:bodyPr>
          <a:lstStyle/>
          <a:p>
            <a:pPr marL="0" indent="0">
              <a:buNone/>
            </a:pPr>
            <a:r>
              <a:rPr lang="en-GB" dirty="0"/>
              <a:t>Positives</a:t>
            </a:r>
          </a:p>
          <a:p>
            <a:r>
              <a:rPr lang="en-GB" dirty="0"/>
              <a:t>Instantly grasped the games mechanics and end goal</a:t>
            </a:r>
          </a:p>
          <a:p>
            <a:r>
              <a:rPr lang="en-GB" dirty="0"/>
              <a:t>Fiero experienced both when hitting an opponent and taking damage</a:t>
            </a:r>
          </a:p>
          <a:p>
            <a:endParaRPr lang="en-GB" dirty="0"/>
          </a:p>
          <a:p>
            <a:pPr marL="0" indent="0">
              <a:buNone/>
            </a:pPr>
            <a:r>
              <a:rPr lang="en-GB" dirty="0"/>
              <a:t>Negatives</a:t>
            </a:r>
          </a:p>
          <a:p>
            <a:r>
              <a:rPr lang="en-GB" dirty="0"/>
              <a:t>Players didn’t automatically always realise you tap to shoot and aim</a:t>
            </a:r>
          </a:p>
          <a:p>
            <a:r>
              <a:rPr lang="en-GB" dirty="0"/>
              <a:t>Gameplay gets repetitive</a:t>
            </a:r>
          </a:p>
        </p:txBody>
      </p:sp>
      <p:cxnSp>
        <p:nvCxnSpPr>
          <p:cNvPr id="4" name="Straight Connector 3">
            <a:extLst>
              <a:ext uri="{FF2B5EF4-FFF2-40B4-BE49-F238E27FC236}">
                <a16:creationId xmlns:a16="http://schemas.microsoft.com/office/drawing/2014/main" id="{DAE59CC5-9AA6-43A0-A1BD-5F4D940CAE70}"/>
              </a:ext>
            </a:extLst>
          </p:cNvPr>
          <p:cNvCxnSpPr>
            <a:cxnSpLocks/>
          </p:cNvCxnSpPr>
          <p:nvPr/>
        </p:nvCxnSpPr>
        <p:spPr>
          <a:xfrm>
            <a:off x="753979" y="1417638"/>
            <a:ext cx="10716126"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25710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C6C3C-1D25-48D9-B124-5166CA5F1558}"/>
              </a:ext>
            </a:extLst>
          </p:cNvPr>
          <p:cNvSpPr>
            <a:spLocks noGrp="1"/>
          </p:cNvSpPr>
          <p:nvPr>
            <p:ph type="title"/>
          </p:nvPr>
        </p:nvSpPr>
        <p:spPr/>
        <p:txBody>
          <a:bodyPr/>
          <a:lstStyle/>
          <a:p>
            <a:r>
              <a:rPr lang="en-GB" dirty="0"/>
              <a:t>Planned iterations</a:t>
            </a:r>
          </a:p>
        </p:txBody>
      </p:sp>
      <p:sp>
        <p:nvSpPr>
          <p:cNvPr id="3" name="Content Placeholder 2">
            <a:extLst>
              <a:ext uri="{FF2B5EF4-FFF2-40B4-BE49-F238E27FC236}">
                <a16:creationId xmlns:a16="http://schemas.microsoft.com/office/drawing/2014/main" id="{025EBB99-6EE4-4D6A-949D-70716A3B8FE2}"/>
              </a:ext>
            </a:extLst>
          </p:cNvPr>
          <p:cNvSpPr>
            <a:spLocks noGrp="1"/>
          </p:cNvSpPr>
          <p:nvPr>
            <p:ph idx="1"/>
          </p:nvPr>
        </p:nvSpPr>
        <p:spPr>
          <a:xfrm>
            <a:off x="272716" y="2223618"/>
            <a:ext cx="9026769" cy="4525963"/>
          </a:xfrm>
        </p:spPr>
        <p:txBody>
          <a:bodyPr/>
          <a:lstStyle/>
          <a:p>
            <a:r>
              <a:rPr lang="en-GB" dirty="0"/>
              <a:t>Animation during the control screen, which shows players that you need to tap to aim and shoot</a:t>
            </a:r>
          </a:p>
          <a:p>
            <a:endParaRPr lang="en-GB" dirty="0"/>
          </a:p>
          <a:p>
            <a:r>
              <a:rPr lang="en-GB" dirty="0"/>
              <a:t>Add additional projectiles available for the players to throw</a:t>
            </a:r>
          </a:p>
        </p:txBody>
      </p:sp>
      <p:pic>
        <p:nvPicPr>
          <p:cNvPr id="5" name="Picture 4">
            <a:extLst>
              <a:ext uri="{FF2B5EF4-FFF2-40B4-BE49-F238E27FC236}">
                <a16:creationId xmlns:a16="http://schemas.microsoft.com/office/drawing/2014/main" id="{225D583D-2536-4E99-8CE6-BE243DCCEA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595584">
            <a:off x="8304629" y="1468954"/>
            <a:ext cx="5182751" cy="5182751"/>
          </a:xfrm>
          <a:prstGeom prst="rect">
            <a:avLst/>
          </a:prstGeom>
        </p:spPr>
      </p:pic>
      <p:cxnSp>
        <p:nvCxnSpPr>
          <p:cNvPr id="6" name="Straight Connector 5">
            <a:extLst>
              <a:ext uri="{FF2B5EF4-FFF2-40B4-BE49-F238E27FC236}">
                <a16:creationId xmlns:a16="http://schemas.microsoft.com/office/drawing/2014/main" id="{9D37D348-4359-40F3-948A-177F90BF0F75}"/>
              </a:ext>
            </a:extLst>
          </p:cNvPr>
          <p:cNvCxnSpPr>
            <a:cxnSpLocks/>
          </p:cNvCxnSpPr>
          <p:nvPr/>
        </p:nvCxnSpPr>
        <p:spPr>
          <a:xfrm>
            <a:off x="417095" y="1600206"/>
            <a:ext cx="11165305"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87238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DA7A2-6A20-4331-BF79-BD1BBD2CAF0E}"/>
              </a:ext>
            </a:extLst>
          </p:cNvPr>
          <p:cNvSpPr>
            <a:spLocks noGrp="1"/>
          </p:cNvSpPr>
          <p:nvPr>
            <p:ph type="title"/>
          </p:nvPr>
        </p:nvSpPr>
        <p:spPr/>
        <p:txBody>
          <a:bodyPr/>
          <a:lstStyle/>
          <a:p>
            <a:r>
              <a:rPr lang="en-GB" dirty="0"/>
              <a:t>Targets for final pitch</a:t>
            </a:r>
          </a:p>
        </p:txBody>
      </p:sp>
      <p:sp>
        <p:nvSpPr>
          <p:cNvPr id="3" name="Content Placeholder 2">
            <a:extLst>
              <a:ext uri="{FF2B5EF4-FFF2-40B4-BE49-F238E27FC236}">
                <a16:creationId xmlns:a16="http://schemas.microsoft.com/office/drawing/2014/main" id="{4E31D6FF-EF37-4E18-AE9C-F996B20AA982}"/>
              </a:ext>
            </a:extLst>
          </p:cNvPr>
          <p:cNvSpPr>
            <a:spLocks noGrp="1"/>
          </p:cNvSpPr>
          <p:nvPr>
            <p:ph idx="1"/>
          </p:nvPr>
        </p:nvSpPr>
        <p:spPr>
          <a:xfrm>
            <a:off x="609600" y="1921048"/>
            <a:ext cx="8454189" cy="4525963"/>
          </a:xfrm>
        </p:spPr>
        <p:txBody>
          <a:bodyPr/>
          <a:lstStyle/>
          <a:p>
            <a:r>
              <a:rPr lang="en-GB" dirty="0"/>
              <a:t>Have the planned iterations completed </a:t>
            </a:r>
          </a:p>
          <a:p>
            <a:endParaRPr lang="en-GB" dirty="0"/>
          </a:p>
          <a:p>
            <a:r>
              <a:rPr lang="en-GB" dirty="0"/>
              <a:t>Make sure characters are animated</a:t>
            </a:r>
          </a:p>
          <a:p>
            <a:endParaRPr lang="en-GB" dirty="0"/>
          </a:p>
          <a:p>
            <a:r>
              <a:rPr lang="en-GB" dirty="0"/>
              <a:t>Insure there are no bugs causing freezing or slow downs during gameplay</a:t>
            </a:r>
          </a:p>
        </p:txBody>
      </p:sp>
      <p:cxnSp>
        <p:nvCxnSpPr>
          <p:cNvPr id="4" name="Straight Connector 3">
            <a:extLst>
              <a:ext uri="{FF2B5EF4-FFF2-40B4-BE49-F238E27FC236}">
                <a16:creationId xmlns:a16="http://schemas.microsoft.com/office/drawing/2014/main" id="{600081E4-99E0-4E39-87BE-65F37D33FF26}"/>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pic>
        <p:nvPicPr>
          <p:cNvPr id="1026" name="Picture 2" descr="Related image">
            <a:extLst>
              <a:ext uri="{FF2B5EF4-FFF2-40B4-BE49-F238E27FC236}">
                <a16:creationId xmlns:a16="http://schemas.microsoft.com/office/drawing/2014/main" id="{6C1D7718-0B18-4735-B737-71CC2CAD1D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54452" y="2194099"/>
            <a:ext cx="3438936" cy="34389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9084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551E7E64-90DA-4DED-9A94-6AC4C4A193CF}"/>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cstate="print">
            <a:alphaModFix amt="15000"/>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41433" y="816339"/>
            <a:ext cx="5225327" cy="5225327"/>
          </a:xfrm>
          <a:prstGeom prst="rect">
            <a:avLst/>
          </a:prstGeom>
        </p:spPr>
      </p:pic>
      <p:pic>
        <p:nvPicPr>
          <p:cNvPr id="6" name="Graphic 5">
            <a:extLst>
              <a:ext uri="{FF2B5EF4-FFF2-40B4-BE49-F238E27FC236}">
                <a16:creationId xmlns:a16="http://schemas.microsoft.com/office/drawing/2014/main" id="{6125CA9C-619E-4859-B3B1-FD12DC9483E9}"/>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8201" y="2743201"/>
            <a:ext cx="1371600" cy="1371600"/>
          </a:xfrm>
          <a:prstGeom prst="rect">
            <a:avLst/>
          </a:prstGeom>
        </p:spPr>
      </p:pic>
      <p:sp>
        <p:nvSpPr>
          <p:cNvPr id="2" name="Title 1">
            <a:extLst>
              <a:ext uri="{FF2B5EF4-FFF2-40B4-BE49-F238E27FC236}">
                <a16:creationId xmlns:a16="http://schemas.microsoft.com/office/drawing/2014/main" id="{03D1E963-D630-4DDA-A2DE-DD05AB6B357A}"/>
              </a:ext>
            </a:extLst>
          </p:cNvPr>
          <p:cNvSpPr>
            <a:spLocks noGrp="1"/>
          </p:cNvSpPr>
          <p:nvPr>
            <p:ph type="title"/>
          </p:nvPr>
        </p:nvSpPr>
        <p:spPr>
          <a:xfrm>
            <a:off x="2370669" y="2187745"/>
            <a:ext cx="5293449" cy="2482515"/>
          </a:xfrm>
        </p:spPr>
        <p:txBody>
          <a:bodyPr vert="horz" lIns="91440" tIns="45720" rIns="91440" bIns="45720" rtlCol="0" anchor="ctr">
            <a:normAutofit/>
          </a:bodyPr>
          <a:lstStyle/>
          <a:p>
            <a:r>
              <a:rPr lang="en-US" sz="6000" kern="1200" dirty="0">
                <a:solidFill>
                  <a:schemeClr val="tx1"/>
                </a:solidFill>
                <a:latin typeface="+mj-lt"/>
                <a:ea typeface="+mj-ea"/>
                <a:cs typeface="+mj-cs"/>
              </a:rPr>
              <a:t>ANY QUESTIONS?</a:t>
            </a:r>
          </a:p>
        </p:txBody>
      </p:sp>
    </p:spTree>
    <p:extLst>
      <p:ext uri="{BB962C8B-B14F-4D97-AF65-F5344CB8AC3E}">
        <p14:creationId xmlns:p14="http://schemas.microsoft.com/office/powerpoint/2010/main" val="1466607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A661E-DF79-4F9E-9058-817595ABB00B}"/>
              </a:ext>
            </a:extLst>
          </p:cNvPr>
          <p:cNvSpPr>
            <a:spLocks noGrp="1"/>
          </p:cNvSpPr>
          <p:nvPr>
            <p:ph type="title"/>
          </p:nvPr>
        </p:nvSpPr>
        <p:spPr/>
        <p:txBody>
          <a:bodyPr/>
          <a:lstStyle/>
          <a:p>
            <a:r>
              <a:rPr lang="en-GB" dirty="0"/>
              <a:t>Genre/ Style</a:t>
            </a:r>
          </a:p>
        </p:txBody>
      </p:sp>
      <p:sp>
        <p:nvSpPr>
          <p:cNvPr id="4" name="TextBox 3">
            <a:extLst>
              <a:ext uri="{FF2B5EF4-FFF2-40B4-BE49-F238E27FC236}">
                <a16:creationId xmlns:a16="http://schemas.microsoft.com/office/drawing/2014/main" id="{95F60DD6-EF1A-4E6B-BF2E-7E36E15EA31D}"/>
              </a:ext>
            </a:extLst>
          </p:cNvPr>
          <p:cNvSpPr txBox="1"/>
          <p:nvPr/>
        </p:nvSpPr>
        <p:spPr>
          <a:xfrm>
            <a:off x="838200" y="1925053"/>
            <a:ext cx="4969043" cy="4154984"/>
          </a:xfrm>
          <a:prstGeom prst="rect">
            <a:avLst/>
          </a:prstGeom>
          <a:noFill/>
        </p:spPr>
        <p:txBody>
          <a:bodyPr wrap="square" rtlCol="0">
            <a:spAutoFit/>
          </a:bodyPr>
          <a:lstStyle/>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endParaRPr lang="en-GB" sz="3000" dirty="0"/>
          </a:p>
          <a:p>
            <a:pPr marL="285750" indent="-285750">
              <a:buFont typeface="Arial" panose="020B0604020202020204" pitchFamily="34" charset="0"/>
              <a:buChar char="•"/>
            </a:pPr>
            <a:r>
              <a:rPr lang="en-GB" sz="3000" dirty="0"/>
              <a:t>2D Action game</a:t>
            </a:r>
          </a:p>
          <a:p>
            <a:pPr marL="285750" indent="-285750">
              <a:buFont typeface="Arial" panose="020B0604020202020204" pitchFamily="34" charset="0"/>
              <a:buChar char="•"/>
            </a:pPr>
            <a:endParaRPr lang="en-GB" sz="3000" dirty="0"/>
          </a:p>
          <a:p>
            <a:pPr marL="285750" indent="-285750">
              <a:buFont typeface="Arial" panose="020B0604020202020204" pitchFamily="34" charset="0"/>
              <a:buChar char="•"/>
            </a:pPr>
            <a:endParaRPr lang="en-GB" sz="3000" dirty="0"/>
          </a:p>
          <a:p>
            <a:pPr marL="285750" indent="-285750">
              <a:buFont typeface="Arial" panose="020B0604020202020204" pitchFamily="34" charset="0"/>
              <a:buChar char="•"/>
            </a:pPr>
            <a:r>
              <a:rPr lang="en-GB" sz="3000" dirty="0"/>
              <a:t>Mobile only</a:t>
            </a:r>
          </a:p>
          <a:p>
            <a:pPr marL="285750" indent="-285750">
              <a:buFont typeface="Arial" panose="020B0604020202020204" pitchFamily="34" charset="0"/>
              <a:buChar char="•"/>
            </a:pPr>
            <a:endParaRPr lang="en-GB" sz="3000" dirty="0"/>
          </a:p>
          <a:p>
            <a:endParaRPr lang="en-GB" sz="3000" dirty="0"/>
          </a:p>
          <a:p>
            <a:pPr marL="285750" indent="-285750">
              <a:buFont typeface="Arial" panose="020B0604020202020204" pitchFamily="34" charset="0"/>
              <a:buChar char="•"/>
            </a:pPr>
            <a:r>
              <a:rPr lang="en-GB" sz="3000" dirty="0"/>
              <a:t>Competitive 2 player</a:t>
            </a:r>
          </a:p>
        </p:txBody>
      </p:sp>
      <p:cxnSp>
        <p:nvCxnSpPr>
          <p:cNvPr id="8" name="Straight Connector 7">
            <a:extLst>
              <a:ext uri="{FF2B5EF4-FFF2-40B4-BE49-F238E27FC236}">
                <a16:creationId xmlns:a16="http://schemas.microsoft.com/office/drawing/2014/main" id="{67FE3912-2397-4CBF-8E88-568D5134FD2F}"/>
              </a:ext>
            </a:extLst>
          </p:cNvPr>
          <p:cNvCxnSpPr>
            <a:cxnSpLocks/>
          </p:cNvCxnSpPr>
          <p:nvPr/>
        </p:nvCxnSpPr>
        <p:spPr>
          <a:xfrm>
            <a:off x="838202" y="1921795"/>
            <a:ext cx="5967663"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4A267CB8-628D-40C8-9EA5-154E92B6CEC1}"/>
              </a:ext>
            </a:extLst>
          </p:cNvPr>
          <p:cNvPicPr>
            <a:picLocks noChangeAspect="1"/>
          </p:cNvPicPr>
          <p:nvPr/>
        </p:nvPicPr>
        <p:blipFill>
          <a:blip r:embed="rId3" cstate="print"/>
          <a:stretch>
            <a:fillRect/>
          </a:stretch>
        </p:blipFill>
        <p:spPr>
          <a:xfrm>
            <a:off x="5807242" y="1925055"/>
            <a:ext cx="6384759" cy="3139321"/>
          </a:xfrm>
          <a:prstGeom prst="rect">
            <a:avLst/>
          </a:prstGeom>
        </p:spPr>
      </p:pic>
      <p:pic>
        <p:nvPicPr>
          <p:cNvPr id="6" name="Picture 5">
            <a:extLst>
              <a:ext uri="{FF2B5EF4-FFF2-40B4-BE49-F238E27FC236}">
                <a16:creationId xmlns:a16="http://schemas.microsoft.com/office/drawing/2014/main" id="{F3B76390-BF4D-419C-BE75-C0A29EA82A58}"/>
              </a:ext>
            </a:extLst>
          </p:cNvPr>
          <p:cNvPicPr>
            <a:picLocks noChangeAspect="1"/>
          </p:cNvPicPr>
          <p:nvPr/>
        </p:nvPicPr>
        <p:blipFill>
          <a:blip r:embed="rId4" cstate="print"/>
          <a:stretch>
            <a:fillRect/>
          </a:stretch>
        </p:blipFill>
        <p:spPr>
          <a:xfrm>
            <a:off x="5807243" y="4299285"/>
            <a:ext cx="6384759" cy="2647647"/>
          </a:xfrm>
          <a:prstGeom prst="rect">
            <a:avLst/>
          </a:prstGeom>
        </p:spPr>
      </p:pic>
    </p:spTree>
    <p:extLst>
      <p:ext uri="{BB962C8B-B14F-4D97-AF65-F5344CB8AC3E}">
        <p14:creationId xmlns:p14="http://schemas.microsoft.com/office/powerpoint/2010/main" val="2318456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Arrow Connector 70">
            <a:extLst>
              <a:ext uri="{FF2B5EF4-FFF2-40B4-BE49-F238E27FC236}">
                <a16:creationId xmlns:a16="http://schemas.microsoft.com/office/drawing/2014/main" id="{E4A809D5-3600-46D4-A466-67F2349A54FB}"/>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93776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CB1F9A0-DB34-4FCF-9F62-8D78663ED29F}"/>
              </a:ext>
            </a:extLst>
          </p:cNvPr>
          <p:cNvSpPr>
            <a:spLocks noGrp="1"/>
          </p:cNvSpPr>
          <p:nvPr>
            <p:ph type="title"/>
          </p:nvPr>
        </p:nvSpPr>
        <p:spPr>
          <a:xfrm>
            <a:off x="655320" y="365125"/>
            <a:ext cx="5722035" cy="1692794"/>
          </a:xfrm>
        </p:spPr>
        <p:txBody>
          <a:bodyPr vert="horz" lIns="91440" tIns="45720" rIns="91440" bIns="45720" rtlCol="0" anchor="ctr">
            <a:normAutofit/>
          </a:bodyPr>
          <a:lstStyle/>
          <a:p>
            <a:r>
              <a:rPr lang="en-US" dirty="0"/>
              <a:t>Target Demographic</a:t>
            </a:r>
          </a:p>
        </p:txBody>
      </p:sp>
      <p:sp>
        <p:nvSpPr>
          <p:cNvPr id="4" name="TextBox 3">
            <a:extLst>
              <a:ext uri="{FF2B5EF4-FFF2-40B4-BE49-F238E27FC236}">
                <a16:creationId xmlns:a16="http://schemas.microsoft.com/office/drawing/2014/main" id="{3367A802-B1C1-48B3-B90E-65B395ECEE00}"/>
              </a:ext>
            </a:extLst>
          </p:cNvPr>
          <p:cNvSpPr txBox="1"/>
          <p:nvPr/>
        </p:nvSpPr>
        <p:spPr>
          <a:xfrm>
            <a:off x="655321" y="2766573"/>
            <a:ext cx="5120113" cy="4146608"/>
          </a:xfrm>
          <a:prstGeom prst="rect">
            <a:avLst/>
          </a:prstGeom>
        </p:spPr>
        <p:txBody>
          <a:bodyPr vert="horz" lIns="91440" tIns="45720" rIns="91440" bIns="45720" rtlCol="0">
            <a:normAutofit/>
          </a:bodyPr>
          <a:lstStyle/>
          <a:p>
            <a:pPr>
              <a:lnSpc>
                <a:spcPct val="90000"/>
              </a:lnSpc>
              <a:spcAft>
                <a:spcPts val="600"/>
              </a:spcAft>
            </a:pPr>
            <a:r>
              <a:rPr lang="en-US" sz="3000" dirty="0"/>
              <a:t>Socializers</a:t>
            </a:r>
          </a:p>
          <a:p>
            <a:pPr>
              <a:lnSpc>
                <a:spcPct val="90000"/>
              </a:lnSpc>
              <a:spcAft>
                <a:spcPts val="600"/>
              </a:spcAft>
            </a:pPr>
            <a:r>
              <a:rPr lang="en-US" sz="3000" dirty="0"/>
              <a:t>+ Killers</a:t>
            </a:r>
          </a:p>
          <a:p>
            <a:pPr indent="-228600">
              <a:lnSpc>
                <a:spcPct val="90000"/>
              </a:lnSpc>
              <a:spcAft>
                <a:spcPts val="600"/>
              </a:spcAft>
              <a:buFont typeface="Arial" panose="020B0604020202020204" pitchFamily="34" charset="0"/>
              <a:buChar char="•"/>
            </a:pPr>
            <a:endParaRPr lang="en-US" sz="3000" dirty="0"/>
          </a:p>
          <a:p>
            <a:pPr>
              <a:lnSpc>
                <a:spcPct val="90000"/>
              </a:lnSpc>
              <a:spcAft>
                <a:spcPts val="600"/>
              </a:spcAft>
            </a:pPr>
            <a:r>
              <a:rPr lang="en-US" sz="3000" dirty="0"/>
              <a:t>Age:</a:t>
            </a:r>
          </a:p>
          <a:p>
            <a:pPr>
              <a:lnSpc>
                <a:spcPct val="90000"/>
              </a:lnSpc>
              <a:spcAft>
                <a:spcPts val="600"/>
              </a:spcAft>
            </a:pPr>
            <a:r>
              <a:rPr lang="en-US" sz="3000" dirty="0"/>
              <a:t>12+</a:t>
            </a:r>
          </a:p>
          <a:p>
            <a:pPr>
              <a:lnSpc>
                <a:spcPct val="90000"/>
              </a:lnSpc>
              <a:spcAft>
                <a:spcPts val="600"/>
              </a:spcAft>
            </a:pPr>
            <a:endParaRPr lang="en-US" sz="3000" dirty="0"/>
          </a:p>
          <a:p>
            <a:pPr>
              <a:lnSpc>
                <a:spcPct val="90000"/>
              </a:lnSpc>
              <a:spcAft>
                <a:spcPts val="600"/>
              </a:spcAft>
            </a:pPr>
            <a:r>
              <a:rPr lang="en-US" sz="3000" dirty="0"/>
              <a:t>Gender:</a:t>
            </a:r>
          </a:p>
          <a:p>
            <a:pPr>
              <a:lnSpc>
                <a:spcPct val="90000"/>
              </a:lnSpc>
              <a:spcAft>
                <a:spcPts val="600"/>
              </a:spcAft>
            </a:pPr>
            <a:r>
              <a:rPr lang="en-US" sz="3000" dirty="0"/>
              <a:t>Males &amp; females</a:t>
            </a:r>
          </a:p>
        </p:txBody>
      </p:sp>
      <p:pic>
        <p:nvPicPr>
          <p:cNvPr id="1028" name="Picture 4" descr="https://i.pinimg.com/736x/44/86/5d/44865d58f9c8a0a9c871411c9b689ea8--game-design-information-about.jpg">
            <a:extLst>
              <a:ext uri="{FF2B5EF4-FFF2-40B4-BE49-F238E27FC236}">
                <a16:creationId xmlns:a16="http://schemas.microsoft.com/office/drawing/2014/main" id="{EF7418A2-5C12-4424-BE13-75F787AA094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81600" y="2300439"/>
            <a:ext cx="7010400" cy="4620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5607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47A33-550D-4C0C-998B-F0C21A48FE58}"/>
              </a:ext>
            </a:extLst>
          </p:cNvPr>
          <p:cNvSpPr>
            <a:spLocks noGrp="1"/>
          </p:cNvSpPr>
          <p:nvPr>
            <p:ph type="title"/>
          </p:nvPr>
        </p:nvSpPr>
        <p:spPr/>
        <p:txBody>
          <a:bodyPr/>
          <a:lstStyle/>
          <a:p>
            <a:r>
              <a:rPr lang="en-GB" dirty="0"/>
              <a:t>Mechanics</a:t>
            </a:r>
          </a:p>
        </p:txBody>
      </p:sp>
      <p:sp>
        <p:nvSpPr>
          <p:cNvPr id="3" name="Content Placeholder 2">
            <a:extLst>
              <a:ext uri="{FF2B5EF4-FFF2-40B4-BE49-F238E27FC236}">
                <a16:creationId xmlns:a16="http://schemas.microsoft.com/office/drawing/2014/main" id="{1D71C403-7C27-4B72-83B3-BBD546169D50}"/>
              </a:ext>
            </a:extLst>
          </p:cNvPr>
          <p:cNvSpPr>
            <a:spLocks noGrp="1"/>
          </p:cNvSpPr>
          <p:nvPr>
            <p:ph idx="1"/>
          </p:nvPr>
        </p:nvSpPr>
        <p:spPr>
          <a:xfrm>
            <a:off x="838200" y="2506662"/>
            <a:ext cx="5065296" cy="4351338"/>
          </a:xfrm>
        </p:spPr>
        <p:txBody>
          <a:bodyPr/>
          <a:lstStyle/>
          <a:p>
            <a:r>
              <a:rPr lang="en-GB" sz="3000" dirty="0"/>
              <a:t>Symmetric mechanic – Aiming &amp; power selection </a:t>
            </a:r>
          </a:p>
          <a:p>
            <a:pPr marL="0" indent="0">
              <a:buNone/>
            </a:pPr>
            <a:endParaRPr lang="en-GB" sz="3000" dirty="0"/>
          </a:p>
          <a:p>
            <a:r>
              <a:rPr lang="en-GB" sz="3000" dirty="0"/>
              <a:t>Damage – (hit by projectile)</a:t>
            </a:r>
          </a:p>
          <a:p>
            <a:pPr marL="0" indent="0">
              <a:buNone/>
            </a:pPr>
            <a:endParaRPr lang="en-GB" sz="3000" dirty="0"/>
          </a:p>
          <a:p>
            <a:r>
              <a:rPr lang="en-GB" sz="3000" dirty="0"/>
              <a:t>Health bar</a:t>
            </a:r>
          </a:p>
          <a:p>
            <a:endParaRPr lang="en-GB" dirty="0"/>
          </a:p>
          <a:p>
            <a:endParaRPr lang="en-GB" dirty="0"/>
          </a:p>
          <a:p>
            <a:endParaRPr lang="en-GB" dirty="0"/>
          </a:p>
          <a:p>
            <a:endParaRPr lang="en-GB" dirty="0"/>
          </a:p>
          <a:p>
            <a:endParaRPr lang="en-GB" dirty="0"/>
          </a:p>
        </p:txBody>
      </p:sp>
      <p:cxnSp>
        <p:nvCxnSpPr>
          <p:cNvPr id="6" name="Straight Connector 5">
            <a:extLst>
              <a:ext uri="{FF2B5EF4-FFF2-40B4-BE49-F238E27FC236}">
                <a16:creationId xmlns:a16="http://schemas.microsoft.com/office/drawing/2014/main" id="{93F64C21-C772-411B-9467-19A0FCBB2F72}"/>
              </a:ext>
            </a:extLst>
          </p:cNvPr>
          <p:cNvCxnSpPr>
            <a:cxnSpLocks/>
          </p:cNvCxnSpPr>
          <p:nvPr/>
        </p:nvCxnSpPr>
        <p:spPr>
          <a:xfrm>
            <a:off x="838200" y="1921795"/>
            <a:ext cx="9444789" cy="0"/>
          </a:xfrm>
          <a:prstGeom prst="line">
            <a:avLst/>
          </a:prstGeom>
        </p:spPr>
        <p:style>
          <a:lnRef idx="1">
            <a:schemeClr val="dk1"/>
          </a:lnRef>
          <a:fillRef idx="0">
            <a:schemeClr val="dk1"/>
          </a:fillRef>
          <a:effectRef idx="0">
            <a:schemeClr val="dk1"/>
          </a:effectRef>
          <a:fontRef idx="minor">
            <a:schemeClr val="tx1"/>
          </a:fontRef>
        </p:style>
      </p:cxnSp>
      <p:pic>
        <p:nvPicPr>
          <p:cNvPr id="1028" name="Picture 4" descr="Image result for apple shooter trajectory"/>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9037" r="65762" b="57153"/>
          <a:stretch/>
        </p:blipFill>
        <p:spPr bwMode="auto">
          <a:xfrm>
            <a:off x="7527925" y="1921797"/>
            <a:ext cx="4664075" cy="293846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mobile golf game power ba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527925" y="4215564"/>
            <a:ext cx="4664076" cy="26424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31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F7FD8-2E86-48BB-89B7-B000D08170C3}"/>
              </a:ext>
            </a:extLst>
          </p:cNvPr>
          <p:cNvSpPr>
            <a:spLocks noGrp="1"/>
          </p:cNvSpPr>
          <p:nvPr>
            <p:ph type="title"/>
          </p:nvPr>
        </p:nvSpPr>
        <p:spPr/>
        <p:txBody>
          <a:bodyPr/>
          <a:lstStyle/>
          <a:p>
            <a:r>
              <a:rPr lang="en-GB" dirty="0"/>
              <a:t>What does the player do?</a:t>
            </a:r>
          </a:p>
        </p:txBody>
      </p:sp>
      <p:sp>
        <p:nvSpPr>
          <p:cNvPr id="3" name="Content Placeholder 2">
            <a:extLst>
              <a:ext uri="{FF2B5EF4-FFF2-40B4-BE49-F238E27FC236}">
                <a16:creationId xmlns:a16="http://schemas.microsoft.com/office/drawing/2014/main" id="{C31361A8-0A62-4882-BFB0-AEA930047C23}"/>
              </a:ext>
            </a:extLst>
          </p:cNvPr>
          <p:cNvSpPr>
            <a:spLocks noGrp="1"/>
          </p:cNvSpPr>
          <p:nvPr>
            <p:ph idx="1"/>
          </p:nvPr>
        </p:nvSpPr>
        <p:spPr>
          <a:xfrm>
            <a:off x="838200" y="2242720"/>
            <a:ext cx="10515600" cy="4351338"/>
          </a:xfrm>
        </p:spPr>
        <p:txBody>
          <a:bodyPr>
            <a:normAutofit/>
          </a:bodyPr>
          <a:lstStyle/>
          <a:p>
            <a:r>
              <a:rPr lang="en-GB" sz="3000" dirty="0"/>
              <a:t>Button press</a:t>
            </a:r>
          </a:p>
          <a:p>
            <a:endParaRPr lang="en-GB" sz="3000" dirty="0"/>
          </a:p>
          <a:p>
            <a:r>
              <a:rPr lang="en-GB" sz="3000" dirty="0"/>
              <a:t>Competitive - goal</a:t>
            </a:r>
          </a:p>
          <a:p>
            <a:endParaRPr lang="en-GB" sz="3000" dirty="0"/>
          </a:p>
          <a:p>
            <a:r>
              <a:rPr lang="en-GB" sz="3000" dirty="0"/>
              <a:t>Reflex - selecting trajectory &amp; power</a:t>
            </a:r>
          </a:p>
          <a:p>
            <a:endParaRPr lang="en-GB" sz="3000" dirty="0"/>
          </a:p>
          <a:p>
            <a:r>
              <a:rPr lang="en-GB" sz="3000" dirty="0"/>
              <a:t>Fiero </a:t>
            </a:r>
          </a:p>
        </p:txBody>
      </p:sp>
      <p:cxnSp>
        <p:nvCxnSpPr>
          <p:cNvPr id="4" name="Straight Connector 3">
            <a:extLst>
              <a:ext uri="{FF2B5EF4-FFF2-40B4-BE49-F238E27FC236}">
                <a16:creationId xmlns:a16="http://schemas.microsoft.com/office/drawing/2014/main" id="{0263F8AD-69D9-4D04-B381-F33CEBDFA5A3}"/>
              </a:ext>
            </a:extLst>
          </p:cNvPr>
          <p:cNvCxnSpPr>
            <a:cxnSpLocks/>
          </p:cNvCxnSpPr>
          <p:nvPr/>
        </p:nvCxnSpPr>
        <p:spPr>
          <a:xfrm>
            <a:off x="693822" y="1575136"/>
            <a:ext cx="9877927"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r="16016"/>
          <a:stretch/>
        </p:blipFill>
        <p:spPr>
          <a:xfrm>
            <a:off x="6705600" y="1895669"/>
            <a:ext cx="4095750" cy="4876800"/>
          </a:xfrm>
          <a:prstGeom prst="rect">
            <a:avLst/>
          </a:prstGeom>
        </p:spPr>
      </p:pic>
    </p:spTree>
    <p:extLst>
      <p:ext uri="{BB962C8B-B14F-4D97-AF65-F5344CB8AC3E}">
        <p14:creationId xmlns:p14="http://schemas.microsoft.com/office/powerpoint/2010/main" val="95576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the player sees</a:t>
            </a:r>
          </a:p>
        </p:txBody>
      </p:sp>
      <p:pic>
        <p:nvPicPr>
          <p:cNvPr id="5" name="Picture 4">
            <a:extLst>
              <a:ext uri="{FF2B5EF4-FFF2-40B4-BE49-F238E27FC236}">
                <a16:creationId xmlns:a16="http://schemas.microsoft.com/office/drawing/2014/main" id="{A1758806-569E-4C02-8CE4-536DF98ED71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16718" y="1232404"/>
            <a:ext cx="9558564" cy="5457071"/>
          </a:xfrm>
          <a:prstGeom prst="rect">
            <a:avLst/>
          </a:prstGeom>
        </p:spPr>
      </p:pic>
    </p:spTree>
    <p:extLst>
      <p:ext uri="{BB962C8B-B14F-4D97-AF65-F5344CB8AC3E}">
        <p14:creationId xmlns:p14="http://schemas.microsoft.com/office/powerpoint/2010/main" val="1124515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F40DE-3199-4644-B789-098A86BD484E}"/>
              </a:ext>
            </a:extLst>
          </p:cNvPr>
          <p:cNvSpPr>
            <a:spLocks noGrp="1"/>
          </p:cNvSpPr>
          <p:nvPr>
            <p:ph type="title"/>
          </p:nvPr>
        </p:nvSpPr>
        <p:spPr/>
        <p:txBody>
          <a:bodyPr/>
          <a:lstStyle/>
          <a:p>
            <a:r>
              <a:rPr lang="en-GB" dirty="0"/>
              <a:t>Art Style</a:t>
            </a:r>
          </a:p>
        </p:txBody>
      </p:sp>
      <p:cxnSp>
        <p:nvCxnSpPr>
          <p:cNvPr id="5" name="Straight Connector 4">
            <a:extLst>
              <a:ext uri="{FF2B5EF4-FFF2-40B4-BE49-F238E27FC236}">
                <a16:creationId xmlns:a16="http://schemas.microsoft.com/office/drawing/2014/main" id="{92D3814A-0A16-4331-961C-46C3BEFEE982}"/>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1321" y="1794561"/>
            <a:ext cx="2380861" cy="2380861"/>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06265" y="1786784"/>
            <a:ext cx="2917956" cy="2388638"/>
          </a:xfrm>
          <a:prstGeom prst="rect">
            <a:avLst/>
          </a:prstGeom>
        </p:spPr>
      </p:pic>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9600" y="4022504"/>
            <a:ext cx="3344828" cy="3344828"/>
          </a:xfrm>
          <a:prstGeom prst="rect">
            <a:avLst/>
          </a:prstGeom>
        </p:spPr>
      </p:pic>
      <p:pic>
        <p:nvPicPr>
          <p:cNvPr id="13" name="Picture 1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230642" y="3187933"/>
            <a:ext cx="3425914" cy="3425914"/>
          </a:xfrm>
          <a:prstGeom prst="rect">
            <a:avLst/>
          </a:prstGeom>
        </p:spPr>
      </p:pic>
      <p:pic>
        <p:nvPicPr>
          <p:cNvPr id="14" name="Picture 1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230288" y="3187933"/>
            <a:ext cx="3352112" cy="3371753"/>
          </a:xfrm>
          <a:prstGeom prst="rect">
            <a:avLst/>
          </a:prstGeom>
        </p:spPr>
      </p:pic>
      <p:pic>
        <p:nvPicPr>
          <p:cNvPr id="16" name="Picture 1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355417" y="1685113"/>
            <a:ext cx="3101854" cy="3005641"/>
          </a:xfrm>
          <a:prstGeom prst="rect">
            <a:avLst/>
          </a:prstGeom>
        </p:spPr>
      </p:pic>
      <p:pic>
        <p:nvPicPr>
          <p:cNvPr id="1026" name="Picture 2" descr="https://raw.githubusercontent.com/UoSGroupProjects1718/mgp-mgp-group-10/master/Art/Jamie_Owers/Photoshop%20Work/Red%20Pirate.png"/>
          <p:cNvPicPr>
            <a:picLocks noChangeAspect="1" noChangeArrowheads="1"/>
          </p:cNvPicPr>
          <p:nvPr/>
        </p:nvPicPr>
        <p:blipFill rotWithShape="1">
          <a:blip r:embed="rId9">
            <a:extLst>
              <a:ext uri="{28A0092B-C50C-407E-A947-70E740481C1C}">
                <a14:useLocalDpi xmlns:a14="http://schemas.microsoft.com/office/drawing/2010/main" val="0"/>
              </a:ext>
            </a:extLst>
          </a:blip>
          <a:srcRect l="22064" r="5998"/>
          <a:stretch/>
        </p:blipFill>
        <p:spPr bwMode="auto">
          <a:xfrm>
            <a:off x="6786813" y="2020957"/>
            <a:ext cx="1392944" cy="23202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0944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How has the game been iterated?</a:t>
            </a:r>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t="15467"/>
          <a:stretch/>
        </p:blipFill>
        <p:spPr>
          <a:xfrm>
            <a:off x="121540" y="2100317"/>
            <a:ext cx="6568509" cy="4375127"/>
          </a:xfrm>
          <a:prstGeom prst="rect">
            <a:avLst/>
          </a:prstGeom>
        </p:spPr>
      </p:pic>
      <p:pic>
        <p:nvPicPr>
          <p:cNvPr id="1026" name="Picture 2" descr="C:\Users\Games\Pictures\What the player sees.png"/>
          <p:cNvPicPr>
            <a:picLocks noChangeAspect="1" noChangeArrowheads="1"/>
          </p:cNvPicPr>
          <p:nvPr/>
        </p:nvPicPr>
        <p:blipFill>
          <a:blip r:embed="rId3" cstate="print"/>
          <a:srcRect/>
          <a:stretch>
            <a:fillRect/>
          </a:stretch>
        </p:blipFill>
        <p:spPr bwMode="auto">
          <a:xfrm>
            <a:off x="7259216" y="2100317"/>
            <a:ext cx="4767328" cy="3291847"/>
          </a:xfrm>
          <a:prstGeom prst="rect">
            <a:avLst/>
          </a:prstGeom>
          <a:noFill/>
        </p:spPr>
      </p:pic>
      <p:cxnSp>
        <p:nvCxnSpPr>
          <p:cNvPr id="7" name="Straight Arrow Connector 6"/>
          <p:cNvCxnSpPr/>
          <p:nvPr/>
        </p:nvCxnSpPr>
        <p:spPr>
          <a:xfrm>
            <a:off x="6736702" y="4068147"/>
            <a:ext cx="522514" cy="1"/>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B051D-2F27-41AB-8637-6E6507EF2DD7}"/>
              </a:ext>
            </a:extLst>
          </p:cNvPr>
          <p:cNvSpPr>
            <a:spLocks noGrp="1"/>
          </p:cNvSpPr>
          <p:nvPr>
            <p:ph type="title"/>
          </p:nvPr>
        </p:nvSpPr>
        <p:spPr/>
        <p:txBody>
          <a:bodyPr/>
          <a:lstStyle/>
          <a:p>
            <a:r>
              <a:rPr lang="en-GB" dirty="0"/>
              <a:t>Current Game</a:t>
            </a:r>
          </a:p>
        </p:txBody>
      </p:sp>
      <p:cxnSp>
        <p:nvCxnSpPr>
          <p:cNvPr id="4" name="Straight Connector 3">
            <a:extLst>
              <a:ext uri="{FF2B5EF4-FFF2-40B4-BE49-F238E27FC236}">
                <a16:creationId xmlns:a16="http://schemas.microsoft.com/office/drawing/2014/main" id="{09A4C0EA-7177-4E24-98EB-22FE3542C101}"/>
              </a:ext>
            </a:extLst>
          </p:cNvPr>
          <p:cNvCxnSpPr/>
          <p:nvPr/>
        </p:nvCxnSpPr>
        <p:spPr>
          <a:xfrm>
            <a:off x="625643" y="1690688"/>
            <a:ext cx="10840453"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997CCF0E-0FA7-4388-8113-8805DBBC32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3869" y="1690688"/>
            <a:ext cx="9144000" cy="50911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024097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976</TotalTime>
  <Words>382</Words>
  <Application>Microsoft Office PowerPoint</Application>
  <PresentationFormat>Widescreen</PresentationFormat>
  <Paragraphs>85</Paragraphs>
  <Slides>13</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LEVEL 4/5 GROUP 10</vt:lpstr>
      <vt:lpstr>Genre/ Style</vt:lpstr>
      <vt:lpstr>Target Demographic</vt:lpstr>
      <vt:lpstr>Mechanics</vt:lpstr>
      <vt:lpstr>What does the player do?</vt:lpstr>
      <vt:lpstr>What the player sees</vt:lpstr>
      <vt:lpstr>Art Style</vt:lpstr>
      <vt:lpstr>How has the game been iterated?</vt:lpstr>
      <vt:lpstr>Current Game</vt:lpstr>
      <vt:lpstr>Play Testing (first experience)</vt:lpstr>
      <vt:lpstr>Planned iterations</vt:lpstr>
      <vt:lpstr>Targets for final pitch</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Thomas McLaren</dc:creator>
  <cp:lastModifiedBy>Thomas McLaren</cp:lastModifiedBy>
  <cp:revision>57</cp:revision>
  <dcterms:created xsi:type="dcterms:W3CDTF">2018-02-05T10:59:20Z</dcterms:created>
  <dcterms:modified xsi:type="dcterms:W3CDTF">2018-04-17T22:22:38Z</dcterms:modified>
</cp:coreProperties>
</file>

<file path=docProps/thumbnail.jpeg>
</file>